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2" r:id="rId9"/>
    <p:sldId id="261" r:id="rId10"/>
    <p:sldId id="260" r:id="rId11"/>
    <p:sldId id="268" r:id="rId12"/>
    <p:sldId id="267" r:id="rId13"/>
    <p:sldId id="263" r:id="rId14"/>
    <p:sldId id="264" r:id="rId15"/>
    <p:sldId id="265" r:id="rId16"/>
    <p:sldId id="266" r:id="rId17"/>
    <p:sldId id="270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Σαββινα Ναστου" userId="abec9d5f-dea0-4300-a0c8-7e510351ec29" providerId="ADAL" clId="{42DCDCF2-25D3-4CCE-BCBA-81C89403A4AC}"/>
    <pc:docChg chg="custSel addSld modSld">
      <pc:chgData name="Σαββινα Ναστου" userId="abec9d5f-dea0-4300-a0c8-7e510351ec29" providerId="ADAL" clId="{42DCDCF2-25D3-4CCE-BCBA-81C89403A4AC}" dt="2024-04-11T14:50:04.434" v="1301" actId="20577"/>
      <pc:docMkLst>
        <pc:docMk/>
      </pc:docMkLst>
      <pc:sldChg chg="modSp mod">
        <pc:chgData name="Σαββινα Ναστου" userId="abec9d5f-dea0-4300-a0c8-7e510351ec29" providerId="ADAL" clId="{42DCDCF2-25D3-4CCE-BCBA-81C89403A4AC}" dt="2024-04-11T13:49:17.338" v="860" actId="207"/>
        <pc:sldMkLst>
          <pc:docMk/>
          <pc:sldMk cId="1448238707" sldId="256"/>
        </pc:sldMkLst>
        <pc:spChg chg="mod">
          <ac:chgData name="Σαββινα Ναστου" userId="abec9d5f-dea0-4300-a0c8-7e510351ec29" providerId="ADAL" clId="{42DCDCF2-25D3-4CCE-BCBA-81C89403A4AC}" dt="2024-04-11T13:49:17.338" v="860" actId="207"/>
          <ac:spMkLst>
            <pc:docMk/>
            <pc:sldMk cId="1448238707" sldId="256"/>
            <ac:spMk id="2" creationId="{58635BBC-2BC2-8FC3-70F5-D317C0F0658C}"/>
          </ac:spMkLst>
        </pc:spChg>
      </pc:sldChg>
      <pc:sldChg chg="modSp mod">
        <pc:chgData name="Σαββινα Ναστου" userId="abec9d5f-dea0-4300-a0c8-7e510351ec29" providerId="ADAL" clId="{42DCDCF2-25D3-4CCE-BCBA-81C89403A4AC}" dt="2024-04-11T13:21:52.931" v="614" actId="20577"/>
        <pc:sldMkLst>
          <pc:docMk/>
          <pc:sldMk cId="893321218" sldId="263"/>
        </pc:sldMkLst>
        <pc:spChg chg="mod">
          <ac:chgData name="Σαββινα Ναστου" userId="abec9d5f-dea0-4300-a0c8-7e510351ec29" providerId="ADAL" clId="{42DCDCF2-25D3-4CCE-BCBA-81C89403A4AC}" dt="2024-04-11T13:04:43.664" v="38" actId="20577"/>
          <ac:spMkLst>
            <pc:docMk/>
            <pc:sldMk cId="893321218" sldId="263"/>
            <ac:spMk id="2" creationId="{FC507CB5-F13D-189D-292F-F1D055451C4A}"/>
          </ac:spMkLst>
        </pc:spChg>
        <pc:spChg chg="mod">
          <ac:chgData name="Σαββινα Ναστου" userId="abec9d5f-dea0-4300-a0c8-7e510351ec29" providerId="ADAL" clId="{42DCDCF2-25D3-4CCE-BCBA-81C89403A4AC}" dt="2024-04-11T13:21:52.931" v="614" actId="20577"/>
          <ac:spMkLst>
            <pc:docMk/>
            <pc:sldMk cId="893321218" sldId="263"/>
            <ac:spMk id="3" creationId="{BAD144E2-B02B-1367-7403-FAB5922308E0}"/>
          </ac:spMkLst>
        </pc:spChg>
      </pc:sldChg>
      <pc:sldChg chg="addSp modSp new mod">
        <pc:chgData name="Σαββινα Ναστου" userId="abec9d5f-dea0-4300-a0c8-7e510351ec29" providerId="ADAL" clId="{42DCDCF2-25D3-4CCE-BCBA-81C89403A4AC}" dt="2024-04-11T13:47:17.543" v="859" actId="20577"/>
        <pc:sldMkLst>
          <pc:docMk/>
          <pc:sldMk cId="279570141" sldId="264"/>
        </pc:sldMkLst>
        <pc:spChg chg="mod">
          <ac:chgData name="Σαββινα Ναστου" userId="abec9d5f-dea0-4300-a0c8-7e510351ec29" providerId="ADAL" clId="{42DCDCF2-25D3-4CCE-BCBA-81C89403A4AC}" dt="2024-04-11T13:23:44.265" v="624" actId="20577"/>
          <ac:spMkLst>
            <pc:docMk/>
            <pc:sldMk cId="279570141" sldId="264"/>
            <ac:spMk id="2" creationId="{D86F425B-605A-4B0F-8D91-C079DD93206B}"/>
          </ac:spMkLst>
        </pc:spChg>
        <pc:spChg chg="mod">
          <ac:chgData name="Σαββινα Ναστου" userId="abec9d5f-dea0-4300-a0c8-7e510351ec29" providerId="ADAL" clId="{42DCDCF2-25D3-4CCE-BCBA-81C89403A4AC}" dt="2024-04-11T13:47:17.543" v="859" actId="20577"/>
          <ac:spMkLst>
            <pc:docMk/>
            <pc:sldMk cId="279570141" sldId="264"/>
            <ac:spMk id="3" creationId="{4BE93BC3-7FE5-B55D-36FC-8ED5B4E87EEB}"/>
          </ac:spMkLst>
        </pc:spChg>
        <pc:picChg chg="add mod">
          <ac:chgData name="Σαββινα Ναστου" userId="abec9d5f-dea0-4300-a0c8-7e510351ec29" providerId="ADAL" clId="{42DCDCF2-25D3-4CCE-BCBA-81C89403A4AC}" dt="2024-04-11T13:43:48.895" v="801" actId="1076"/>
          <ac:picMkLst>
            <pc:docMk/>
            <pc:sldMk cId="279570141" sldId="264"/>
            <ac:picMk id="5" creationId="{1BEC2456-87D6-E9A3-6397-1D0D523BC18B}"/>
          </ac:picMkLst>
        </pc:picChg>
      </pc:sldChg>
      <pc:sldChg chg="addSp delSp modSp new mod">
        <pc:chgData name="Σαββινα Ναστου" userId="abec9d5f-dea0-4300-a0c8-7e510351ec29" providerId="ADAL" clId="{42DCDCF2-25D3-4CCE-BCBA-81C89403A4AC}" dt="2024-04-11T13:45:45.262" v="817" actId="14100"/>
        <pc:sldMkLst>
          <pc:docMk/>
          <pc:sldMk cId="3083088562" sldId="265"/>
        </pc:sldMkLst>
        <pc:spChg chg="mod">
          <ac:chgData name="Σαββινα Ναστου" userId="abec9d5f-dea0-4300-a0c8-7e510351ec29" providerId="ADAL" clId="{42DCDCF2-25D3-4CCE-BCBA-81C89403A4AC}" dt="2024-04-11T13:44:07.734" v="811" actId="20577"/>
          <ac:spMkLst>
            <pc:docMk/>
            <pc:sldMk cId="3083088562" sldId="265"/>
            <ac:spMk id="2" creationId="{1C3D6517-4ED4-09F8-96D7-A57651027B8F}"/>
          </ac:spMkLst>
        </pc:spChg>
        <pc:spChg chg="del">
          <ac:chgData name="Σαββινα Ναστου" userId="abec9d5f-dea0-4300-a0c8-7e510351ec29" providerId="ADAL" clId="{42DCDCF2-25D3-4CCE-BCBA-81C89403A4AC}" dt="2024-04-11T13:44:59.741" v="812" actId="22"/>
          <ac:spMkLst>
            <pc:docMk/>
            <pc:sldMk cId="3083088562" sldId="265"/>
            <ac:spMk id="3" creationId="{97CC23C3-32AC-6BF6-6D84-C99AA20BE9A8}"/>
          </ac:spMkLst>
        </pc:spChg>
        <pc:picChg chg="add mod ord">
          <ac:chgData name="Σαββινα Ναστου" userId="abec9d5f-dea0-4300-a0c8-7e510351ec29" providerId="ADAL" clId="{42DCDCF2-25D3-4CCE-BCBA-81C89403A4AC}" dt="2024-04-11T13:45:07.743" v="813" actId="1076"/>
          <ac:picMkLst>
            <pc:docMk/>
            <pc:sldMk cId="3083088562" sldId="265"/>
            <ac:picMk id="5" creationId="{283B469B-FB64-F999-1064-2A7D6CBBF4F3}"/>
          </ac:picMkLst>
        </pc:picChg>
        <pc:picChg chg="add mod">
          <ac:chgData name="Σαββινα Ναστου" userId="abec9d5f-dea0-4300-a0c8-7e510351ec29" providerId="ADAL" clId="{42DCDCF2-25D3-4CCE-BCBA-81C89403A4AC}" dt="2024-04-11T13:45:45.262" v="817" actId="14100"/>
          <ac:picMkLst>
            <pc:docMk/>
            <pc:sldMk cId="3083088562" sldId="265"/>
            <ac:picMk id="7" creationId="{B8F6D51E-9FB4-472A-1A2A-18ADC3355B11}"/>
          </ac:picMkLst>
        </pc:picChg>
      </pc:sldChg>
      <pc:sldChg chg="modSp new mod">
        <pc:chgData name="Σαββινα Ναστου" userId="abec9d5f-dea0-4300-a0c8-7e510351ec29" providerId="ADAL" clId="{42DCDCF2-25D3-4CCE-BCBA-81C89403A4AC}" dt="2024-04-11T14:50:04.434" v="1301" actId="20577"/>
        <pc:sldMkLst>
          <pc:docMk/>
          <pc:sldMk cId="3968294570" sldId="266"/>
        </pc:sldMkLst>
        <pc:spChg chg="mod">
          <ac:chgData name="Σαββινα Ναστου" userId="abec9d5f-dea0-4300-a0c8-7e510351ec29" providerId="ADAL" clId="{42DCDCF2-25D3-4CCE-BCBA-81C89403A4AC}" dt="2024-04-11T14:39:38.335" v="1106" actId="120"/>
          <ac:spMkLst>
            <pc:docMk/>
            <pc:sldMk cId="3968294570" sldId="266"/>
            <ac:spMk id="2" creationId="{ED479730-8306-D9E6-862F-0EBDDB113B6F}"/>
          </ac:spMkLst>
        </pc:spChg>
        <pc:spChg chg="mod">
          <ac:chgData name="Σαββινα Ναστου" userId="abec9d5f-dea0-4300-a0c8-7e510351ec29" providerId="ADAL" clId="{42DCDCF2-25D3-4CCE-BCBA-81C89403A4AC}" dt="2024-04-11T14:50:04.434" v="1301" actId="20577"/>
          <ac:spMkLst>
            <pc:docMk/>
            <pc:sldMk cId="3968294570" sldId="266"/>
            <ac:spMk id="3" creationId="{000BCDB4-3F93-7641-FBF7-C997A7995A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18128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982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0442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2112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84154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στήλε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08120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Στήλη 3 εικόνω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33265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78328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42488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7868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5725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4579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379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10208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888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531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7803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F39D-ADC5-42E9-B5FE-B956CDB75E09}" type="datetimeFigureOut">
              <a:rPr lang="el-GR" smtClean="0"/>
              <a:t>25/4/2024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907553-B9D4-4C3C-A3FA-0687DAED011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813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an5498-how-to-use-zigbee-clusters-templates-on-stm32wb-series-stmicroelectronics.pdf" TargetMode="External"/><Relationship Id="rId7" Type="http://schemas.openxmlformats.org/officeDocument/2006/relationships/hyperlink" Target="https://community.st.com/t5/stm32-mcus-wireless/understanding-stm32-sequencer-simple-scheduler/td-p/199833?attachment-id=6746" TargetMode="External"/><Relationship Id="rId2" Type="http://schemas.openxmlformats.org/officeDocument/2006/relationships/hyperlink" Target="https://www.st.com/resource/en/application_note/an5506-getting-started-with-zigbee-on-stm32wb-series-stmicroelectronic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.com/resource/en/user_manual/um2435-bluetooth-low-energy-and-802154-nucleo-pack-based-on-stm32wb-series-microcontrollers-stmicroelectronics.pdf" TargetMode="External"/><Relationship Id="rId5" Type="http://schemas.openxmlformats.org/officeDocument/2006/relationships/hyperlink" Target="https://www.st.com/resource/en/user_manual/um1725-description-of-stm32f4-hal-and-lowlayer-drivers-stmicroelectronics.pdf" TargetMode="External"/><Relationship Id="rId4" Type="http://schemas.openxmlformats.org/officeDocument/2006/relationships/hyperlink" Target="https://www.st.com/resource/en/user_manual/um2977-stm32wb-series-zigbee-cluster-library-api-stmicroelectronics.pdf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8635BBC-2BC2-8FC3-70F5-D317C0F065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l-GR" sz="3200" b="0" i="0" dirty="0" err="1">
                <a:effectLst/>
                <a:latin typeface="Arial" panose="020B0604020202020204" pitchFamily="34" charset="0"/>
              </a:rPr>
              <a:t>ΧρΗση</a:t>
            </a:r>
            <a:r>
              <a:rPr lang="el-GR" sz="3200" b="0" i="0" dirty="0">
                <a:effectLst/>
                <a:latin typeface="Arial" panose="020B0604020202020204" pitchFamily="34" charset="0"/>
              </a:rPr>
              <a:t> του </a:t>
            </a:r>
            <a:r>
              <a:rPr lang="en-GB" sz="3200" dirty="0">
                <a:latin typeface="Arial" panose="020B0604020202020204" pitchFamily="34" charset="0"/>
              </a:rPr>
              <a:t>STM32_P-Nucleo</a:t>
            </a:r>
            <a:r>
              <a:rPr lang="el-GR" sz="3200" b="0" i="0" dirty="0">
                <a:effectLst/>
                <a:latin typeface="Arial" panose="020B0604020202020204" pitchFamily="34" charset="0"/>
              </a:rPr>
              <a:t> ως </a:t>
            </a:r>
            <a:r>
              <a:rPr lang="el-GR" sz="3200" b="0" i="0" dirty="0" err="1">
                <a:effectLst/>
                <a:latin typeface="Arial" panose="020B0604020202020204" pitchFamily="34" charset="0"/>
              </a:rPr>
              <a:t>κΟμβος</a:t>
            </a:r>
            <a:r>
              <a:rPr lang="el-GR" sz="3200" b="0" i="0" dirty="0">
                <a:effectLst/>
                <a:latin typeface="Arial" panose="020B0604020202020204" pitchFamily="34" charset="0"/>
              </a:rPr>
              <a:t> </a:t>
            </a:r>
            <a:r>
              <a:rPr lang="el-GR" sz="3200" b="0" i="0" dirty="0" err="1">
                <a:effectLst/>
                <a:latin typeface="Arial" panose="020B0604020202020204" pitchFamily="34" charset="0"/>
              </a:rPr>
              <a:t>ενος</a:t>
            </a:r>
            <a:r>
              <a:rPr lang="el-GR" sz="3200" b="0" i="0" dirty="0">
                <a:effectLst/>
                <a:latin typeface="Arial" panose="020B0604020202020204" pitchFamily="34" charset="0"/>
              </a:rPr>
              <a:t> </a:t>
            </a:r>
            <a:r>
              <a:rPr lang="el-GR" sz="3200" b="0" i="0" dirty="0" err="1">
                <a:effectLst/>
                <a:latin typeface="Arial" panose="020B0604020202020204" pitchFamily="34" charset="0"/>
              </a:rPr>
              <a:t>δικτΥου</a:t>
            </a:r>
            <a:r>
              <a:rPr lang="el-GR" sz="3200" b="0" i="0" dirty="0">
                <a:effectLst/>
                <a:latin typeface="Arial" panose="020B0604020202020204" pitchFamily="34" charset="0"/>
              </a:rPr>
              <a:t> </a:t>
            </a:r>
            <a:r>
              <a:rPr lang="el-GR" sz="3200" b="0" i="0" dirty="0" err="1">
                <a:effectLst/>
                <a:latin typeface="Arial" panose="020B0604020202020204" pitchFamily="34" charset="0"/>
              </a:rPr>
              <a:t>αισθητΗρων</a:t>
            </a:r>
            <a:endParaRPr lang="el-GR" sz="3200" dirty="0"/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16D736EF-DEF0-B2FD-C4C2-02198FF7D3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l-GR" dirty="0" err="1"/>
              <a:t>Εργαστηριο</a:t>
            </a:r>
            <a:r>
              <a:rPr lang="el-GR" dirty="0"/>
              <a:t> </a:t>
            </a:r>
            <a:r>
              <a:rPr lang="el-GR" dirty="0" err="1"/>
              <a:t>μικροϋπολογιστων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E07AC-1372-FDAC-40E9-A6EE7D1D7F4E}"/>
              </a:ext>
            </a:extLst>
          </p:cNvPr>
          <p:cNvSpPr txBox="1"/>
          <p:nvPr/>
        </p:nvSpPr>
        <p:spPr>
          <a:xfrm>
            <a:off x="8983090" y="5110094"/>
            <a:ext cx="29550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/>
              <a:t>ΚΑΡΑΝΑΣΤΑΣΗ ΑΘΑΝΑΣΙΑ</a:t>
            </a:r>
          </a:p>
          <a:p>
            <a:pPr algn="r"/>
            <a:r>
              <a:rPr lang="el-GR" dirty="0"/>
              <a:t>ΛΑΖΑΡΟΠΟΥΛΟΣ ΕΛΕΥΘΕΡΙΟΣ</a:t>
            </a:r>
          </a:p>
          <a:p>
            <a:pPr algn="r"/>
            <a:r>
              <a:rPr lang="el-GR" dirty="0"/>
              <a:t>ΜΟΪΑΝΟΥ ΕΛΠΙΝΙΚΗ</a:t>
            </a:r>
          </a:p>
          <a:p>
            <a:pPr algn="r"/>
            <a:r>
              <a:rPr lang="el-GR" dirty="0"/>
              <a:t>ΝΑΣΤΟΥ ΣΑΒΒΙΝΑ</a:t>
            </a:r>
          </a:p>
          <a:p>
            <a:pPr algn="r"/>
            <a:r>
              <a:rPr lang="el-GR" dirty="0"/>
              <a:t>ΝΤΟΚΑΣ ΕΥΘΥΜΙΟΣ</a:t>
            </a:r>
          </a:p>
        </p:txBody>
      </p:sp>
    </p:spTree>
    <p:extLst>
      <p:ext uri="{BB962C8B-B14F-4D97-AF65-F5344CB8AC3E}">
        <p14:creationId xmlns:p14="http://schemas.microsoft.com/office/powerpoint/2010/main" val="1448238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507CB5-F13D-189D-292F-F1D055451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Μετρησεισ</a:t>
            </a:r>
            <a:r>
              <a:rPr lang="el-GR" dirty="0"/>
              <a:t> </a:t>
            </a:r>
            <a:r>
              <a:rPr lang="el-GR" dirty="0" err="1"/>
              <a:t>θερμοκρασιασ</a:t>
            </a:r>
            <a:r>
              <a:rPr lang="el-GR" dirty="0"/>
              <a:t> με </a:t>
            </a:r>
            <a:r>
              <a:rPr lang="en-GB" dirty="0" err="1"/>
              <a:t>adc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BAD144E2-B02B-1367-7403-FAB59223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l-GR" dirty="0"/>
              <a:t>Χρήση </a:t>
            </a:r>
            <a:r>
              <a:rPr lang="en-GB" dirty="0"/>
              <a:t>ADC </a:t>
            </a:r>
            <a:r>
              <a:rPr lang="el-GR" dirty="0"/>
              <a:t>μέσω </a:t>
            </a:r>
            <a:r>
              <a:rPr lang="en-GB" dirty="0"/>
              <a:t>HAL (Hardware Abstraction Layer) drivers</a:t>
            </a:r>
          </a:p>
          <a:p>
            <a:pPr lvl="1"/>
            <a:r>
              <a:rPr lang="en-GB" dirty="0"/>
              <a:t>API </a:t>
            </a:r>
            <a:r>
              <a:rPr lang="el-GR" dirty="0"/>
              <a:t>για αλληλεπίδραση με το </a:t>
            </a:r>
            <a:r>
              <a:rPr lang="en-GB" dirty="0"/>
              <a:t>hardware</a:t>
            </a:r>
          </a:p>
          <a:p>
            <a:r>
              <a:rPr lang="el-GR" dirty="0"/>
              <a:t>Ορισμός παραμέτρων </a:t>
            </a:r>
            <a:r>
              <a:rPr lang="en-GB" dirty="0"/>
              <a:t>ADC</a:t>
            </a:r>
            <a:r>
              <a:rPr lang="el-GR" dirty="0"/>
              <a:t> μέσω </a:t>
            </a:r>
            <a:r>
              <a:rPr lang="en-GB" dirty="0" err="1"/>
              <a:t>HAL_ADC_Init</a:t>
            </a:r>
            <a:r>
              <a:rPr lang="en-GB" dirty="0"/>
              <a:t> ()</a:t>
            </a:r>
          </a:p>
          <a:p>
            <a:r>
              <a:rPr lang="el-GR" dirty="0"/>
              <a:t>Εκκίνηση μετατροπών μέσω </a:t>
            </a:r>
            <a:r>
              <a:rPr lang="en-GB" dirty="0" err="1"/>
              <a:t>HAL_ADC_Start_IT</a:t>
            </a:r>
            <a:r>
              <a:rPr lang="en-GB" dirty="0"/>
              <a:t>() </a:t>
            </a:r>
            <a:r>
              <a:rPr lang="el-GR" dirty="0"/>
              <a:t>με </a:t>
            </a:r>
            <a:r>
              <a:rPr lang="en-GB" dirty="0"/>
              <a:t>interrupt </a:t>
            </a:r>
            <a:r>
              <a:rPr lang="el-GR" dirty="0"/>
              <a:t>στην ολοκλήρωση της καθεμίας (έναντι </a:t>
            </a:r>
            <a:r>
              <a:rPr lang="en-GB" dirty="0"/>
              <a:t>polling</a:t>
            </a:r>
            <a:r>
              <a:rPr lang="el-GR" dirty="0"/>
              <a:t> και </a:t>
            </a:r>
            <a:r>
              <a:rPr lang="en-GB" dirty="0"/>
              <a:t>DMA</a:t>
            </a:r>
            <a:r>
              <a:rPr lang="el-GR" dirty="0"/>
              <a:t>)</a:t>
            </a:r>
            <a:endParaRPr lang="en-GB" dirty="0"/>
          </a:p>
          <a:p>
            <a:r>
              <a:rPr lang="el-GR" dirty="0"/>
              <a:t>Ορισμός </a:t>
            </a:r>
            <a:r>
              <a:rPr lang="en-GB" dirty="0"/>
              <a:t>Interrupt Callback </a:t>
            </a:r>
            <a:r>
              <a:rPr lang="en-GB" dirty="0" err="1"/>
              <a:t>HAL_ADC_ConvCpltCallback</a:t>
            </a:r>
            <a:r>
              <a:rPr lang="en-GB" dirty="0"/>
              <a:t>()</a:t>
            </a:r>
          </a:p>
          <a:p>
            <a:r>
              <a:rPr lang="el-GR" dirty="0"/>
              <a:t>Ανάκτηση μετρούμενης τιμής με κλήση της </a:t>
            </a:r>
            <a:r>
              <a:rPr lang="en-GB" dirty="0" err="1"/>
              <a:t>HAL_ADC_GetValue</a:t>
            </a:r>
            <a:r>
              <a:rPr lang="en-GB" dirty="0"/>
              <a:t>()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89332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6F425B-605A-4B0F-8D91-C079DD932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BE93BC3-7FE5-B55D-36FC-8ED5B4E8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042572" cy="3541714"/>
          </a:xfrm>
        </p:spPr>
        <p:txBody>
          <a:bodyPr/>
          <a:lstStyle/>
          <a:p>
            <a:r>
              <a:rPr lang="en-GB" dirty="0"/>
              <a:t>Utility </a:t>
            </a:r>
            <a:r>
              <a:rPr lang="el-GR" dirty="0"/>
              <a:t>που προσομοιάζει το </a:t>
            </a:r>
            <a:r>
              <a:rPr lang="en-GB" dirty="0"/>
              <a:t>while loop</a:t>
            </a:r>
          </a:p>
          <a:p>
            <a:r>
              <a:rPr lang="el-GR" dirty="0"/>
              <a:t>Δεν είναι λειτουργικό σύστημα, αλλά προσομοιάζει τη λειτουργία του δρομολογητή</a:t>
            </a:r>
            <a:endParaRPr lang="en-GB" dirty="0"/>
          </a:p>
          <a:p>
            <a:r>
              <a:rPr lang="el-GR" dirty="0"/>
              <a:t>Ο χρήστης ορίζει </a:t>
            </a:r>
            <a:r>
              <a:rPr lang="en-GB" dirty="0"/>
              <a:t>tasks </a:t>
            </a:r>
            <a:r>
              <a:rPr lang="el-GR" dirty="0"/>
              <a:t>για </a:t>
            </a:r>
            <a:r>
              <a:rPr lang="en-GB" dirty="0"/>
              <a:t>execution</a:t>
            </a:r>
          </a:p>
          <a:p>
            <a:endParaRPr lang="en-GB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1BEC2456-87D6-E9A3-6397-1D0D523BC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6" y="2320131"/>
            <a:ext cx="39147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0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C3D6517-4ED4-09F8-96D7-A5765102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SEQUENCER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283B469B-FB64-F999-1064-2A7D6CBBF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362994"/>
            <a:ext cx="4514850" cy="3276600"/>
          </a:xfr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B8F6D51E-9FB4-472A-1A2A-18ADC3355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62" y="2362994"/>
            <a:ext cx="479424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D479730-8306-D9E6-862F-0EBDDB113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Υλοποιηση</a:t>
            </a:r>
            <a:r>
              <a:rPr lang="el-GR" dirty="0"/>
              <a:t> ΔΙΚΤΥΟΥ </a:t>
            </a:r>
            <a:r>
              <a:rPr lang="en-GB" dirty="0"/>
              <a:t>client-server</a:t>
            </a:r>
            <a:r>
              <a:rPr lang="el-GR" dirty="0"/>
              <a:t> και </a:t>
            </a:r>
            <a:r>
              <a:rPr lang="el-GR" dirty="0" err="1"/>
              <a:t>μεταφορα</a:t>
            </a:r>
            <a:r>
              <a:rPr lang="el-GR" dirty="0"/>
              <a:t> </a:t>
            </a:r>
            <a:r>
              <a:rPr lang="el-GR" dirty="0" err="1"/>
              <a:t>δεδομενων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0BCDB4-3F93-7641-FBF7-C997A7995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err="1"/>
              <a:t>APP_ZIGBEE_ConfigEndpoints</a:t>
            </a:r>
            <a:r>
              <a:rPr lang="en-GB" dirty="0"/>
              <a:t>(): </a:t>
            </a:r>
            <a:r>
              <a:rPr lang="el-GR" dirty="0"/>
              <a:t>Προσδιορισμός και δημιουργία του </a:t>
            </a:r>
            <a:r>
              <a:rPr lang="en-GB" dirty="0"/>
              <a:t>endpoint </a:t>
            </a:r>
            <a:r>
              <a:rPr lang="el-GR" dirty="0"/>
              <a:t>(</a:t>
            </a:r>
            <a:r>
              <a:rPr lang="en-US" dirty="0" err="1"/>
              <a:t>ZbZclAddEndpoint</a:t>
            </a:r>
            <a:r>
              <a:rPr lang="el-GR" dirty="0"/>
              <a:t>()) και των χρησιμοποιούμενων </a:t>
            </a:r>
            <a:r>
              <a:rPr lang="en-GB" dirty="0"/>
              <a:t>clusters</a:t>
            </a:r>
            <a:r>
              <a:rPr lang="el-GR" dirty="0"/>
              <a:t> (</a:t>
            </a:r>
            <a:r>
              <a:rPr lang="en-US" dirty="0" err="1"/>
              <a:t>ZbZclClusterEndpointRegister</a:t>
            </a:r>
            <a:r>
              <a:rPr lang="el-GR" dirty="0"/>
              <a:t>())</a:t>
            </a:r>
          </a:p>
          <a:p>
            <a:r>
              <a:rPr lang="en-GB" dirty="0" err="1"/>
              <a:t>APP_ZIGBEE_NwkForm</a:t>
            </a:r>
            <a:r>
              <a:rPr lang="en-GB" dirty="0"/>
              <a:t>(): </a:t>
            </a:r>
            <a:r>
              <a:rPr lang="el-GR" dirty="0"/>
              <a:t>Προσδιορισμός των παραμέτρων του δικτύου και αποστολή στον Μ0+</a:t>
            </a:r>
            <a:endParaRPr lang="en-GB" dirty="0"/>
          </a:p>
          <a:p>
            <a:pPr lvl="1"/>
            <a:r>
              <a:rPr lang="en-GB" dirty="0"/>
              <a:t>Form (server) </a:t>
            </a:r>
            <a:r>
              <a:rPr lang="el-GR" dirty="0"/>
              <a:t>ή </a:t>
            </a:r>
            <a:r>
              <a:rPr lang="en-GB" dirty="0"/>
              <a:t>Join (client) </a:t>
            </a:r>
          </a:p>
          <a:p>
            <a:r>
              <a:rPr lang="en-US" dirty="0" err="1"/>
              <a:t>ZbZclAttrIntegerWrite</a:t>
            </a:r>
            <a:r>
              <a:rPr lang="en-US" dirty="0"/>
              <a:t>(): </a:t>
            </a:r>
            <a:r>
              <a:rPr lang="el-GR" dirty="0"/>
              <a:t>Εγγραφή της μετρούμενης τιμής θερμοκρασίας στο </a:t>
            </a:r>
            <a:r>
              <a:rPr lang="en-US" dirty="0"/>
              <a:t>attribute </a:t>
            </a:r>
            <a:r>
              <a:rPr lang="el-GR" dirty="0"/>
              <a:t>από τον </a:t>
            </a:r>
            <a:r>
              <a:rPr lang="en-US" dirty="0"/>
              <a:t>server</a:t>
            </a:r>
          </a:p>
          <a:p>
            <a:r>
              <a:rPr lang="en-US" dirty="0" err="1"/>
              <a:t>ZbZclReadReq</a:t>
            </a:r>
            <a:r>
              <a:rPr lang="en-US" dirty="0"/>
              <a:t>(): </a:t>
            </a:r>
            <a:r>
              <a:rPr lang="el-GR" dirty="0"/>
              <a:t>Αίτημα ανάγνωσης του </a:t>
            </a:r>
            <a:r>
              <a:rPr lang="en-US" dirty="0"/>
              <a:t>attribute</a:t>
            </a:r>
            <a:r>
              <a:rPr lang="el-GR" dirty="0"/>
              <a:t> από τον </a:t>
            </a:r>
            <a:r>
              <a:rPr lang="en-US" dirty="0"/>
              <a:t>client. </a:t>
            </a:r>
            <a:r>
              <a:rPr lang="el-GR" dirty="0"/>
              <a:t>Επιστροφή τιμής σε παράμετρο ενός </a:t>
            </a:r>
            <a:r>
              <a:rPr lang="en-US" dirty="0"/>
              <a:t>callback function</a:t>
            </a:r>
            <a:endParaRPr lang="el-GR" dirty="0"/>
          </a:p>
          <a:p>
            <a:pPr marL="0" indent="0">
              <a:buNone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68294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2F90-1727-8DCE-350B-3619B79B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72289"/>
            <a:ext cx="9905998" cy="1478570"/>
          </a:xfrm>
        </p:spPr>
        <p:txBody>
          <a:bodyPr/>
          <a:lstStyle/>
          <a:p>
            <a:r>
              <a:rPr lang="el-GR" dirty="0" err="1"/>
              <a:t>Βιβλιογραφια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5AFC1-A83E-08CA-77CD-3026B641E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58143"/>
            <a:ext cx="9905999" cy="4716024"/>
          </a:xfrm>
        </p:spPr>
        <p:txBody>
          <a:bodyPr>
            <a:normAutofit fontScale="85000" lnSpcReduction="20000"/>
          </a:bodyPr>
          <a:lstStyle/>
          <a:p>
            <a:r>
              <a:rPr lang="en-GB" dirty="0">
                <a:hlinkClick r:id="rId2"/>
              </a:rPr>
              <a:t>https://www.st.com/resource/en/application_note/an5506-getting-started-with-zigbee-on-stm32wb-series-stmicroelectronics.pdf</a:t>
            </a:r>
            <a:endParaRPr lang="en-GB" dirty="0"/>
          </a:p>
          <a:p>
            <a:r>
              <a:rPr lang="en-GB" dirty="0">
                <a:hlinkClick r:id="rId3"/>
              </a:rPr>
              <a:t>https://www.st.com/resource/en/application_note/an5498-how-to-use-zigbee-clusters-templates-on-stm32wb-series-stmicroelectronics.pdf</a:t>
            </a:r>
            <a:endParaRPr lang="en-GB" dirty="0"/>
          </a:p>
          <a:p>
            <a:r>
              <a:rPr lang="en-GB" dirty="0">
                <a:hlinkClick r:id="rId4"/>
              </a:rPr>
              <a:t>https://www.st.com/resource/en/user_manual/um2977-stm32wb-series-zigbee-cluster-library-api-stmicroelectronics.pdf</a:t>
            </a:r>
            <a:endParaRPr lang="en-GB" dirty="0"/>
          </a:p>
          <a:p>
            <a:r>
              <a:rPr lang="en-GB" dirty="0">
                <a:hlinkClick r:id="rId5"/>
              </a:rPr>
              <a:t>https://www.st.com/resource/en/user_manual/um1725-description-of-stm32f4-hal-and-lowlayer-drivers-stmicroelectronics.pdf</a:t>
            </a:r>
            <a:endParaRPr lang="en-GB" dirty="0"/>
          </a:p>
          <a:p>
            <a:r>
              <a:rPr lang="en-GB" dirty="0">
                <a:hlinkClick r:id="rId6"/>
              </a:rPr>
              <a:t>https://www.st.com/resource/en/user_manual/um2435-bluetooth-low-energy-and-802154-nucleo-pack-based-on-stm32wb-series-microcontrollers-stmicroelectronics.pdf</a:t>
            </a:r>
            <a:endParaRPr lang="en-GB" dirty="0"/>
          </a:p>
          <a:p>
            <a:r>
              <a:rPr lang="en-GB" dirty="0">
                <a:hlinkClick r:id="rId7"/>
              </a:rPr>
              <a:t>https://community.st.com/t5/stm32-mcus-wireless/understanding-stm32-sequencer-simple-scheduler/td-p/199833?attachment-id=6746</a:t>
            </a:r>
            <a:endParaRPr lang="en-GB" dirty="0"/>
          </a:p>
          <a:p>
            <a:endParaRPr lang="en-GB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8885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73928F3-90B5-24A2-0EC4-1210A3D4F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/>
          <a:lstStyle/>
          <a:p>
            <a:pPr algn="ctr"/>
            <a:r>
              <a:rPr lang="el-GR" dirty="0"/>
              <a:t>ΕΥΧΑΡΙΣΤΟΥΜΕ!</a:t>
            </a:r>
          </a:p>
        </p:txBody>
      </p:sp>
    </p:spTree>
    <p:extLst>
      <p:ext uri="{BB962C8B-B14F-4D97-AF65-F5344CB8AC3E}">
        <p14:creationId xmlns:p14="http://schemas.microsoft.com/office/powerpoint/2010/main" val="313569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DC2EAD-D24E-E8E4-63A7-6FE6525B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Αντικειμενο</a:t>
            </a:r>
            <a:r>
              <a:rPr lang="el-GR" dirty="0"/>
              <a:t> </a:t>
            </a:r>
            <a:r>
              <a:rPr lang="el-GR" dirty="0" err="1"/>
              <a:t>εργασιασ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9D2CBAD-7908-3601-15B4-BCF61380E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/>
          <a:lstStyle/>
          <a:p>
            <a:r>
              <a:rPr lang="el-GR" dirty="0"/>
              <a:t>Υλοποίηση δικτύου αισθητήρων με χρήση του ζεύγους πλακετών </a:t>
            </a:r>
            <a:r>
              <a:rPr lang="en-GB" dirty="0"/>
              <a:t>STM32 P-</a:t>
            </a:r>
            <a:r>
              <a:rPr lang="en-GB" dirty="0" err="1"/>
              <a:t>Nucleo</a:t>
            </a:r>
            <a:r>
              <a:rPr lang="en-GB" dirty="0"/>
              <a:t> </a:t>
            </a:r>
            <a:r>
              <a:rPr lang="el-GR" dirty="0"/>
              <a:t>και των παρεχόμενων βιβλιοθηκών του πρωτοκόλλου</a:t>
            </a:r>
            <a:r>
              <a:rPr lang="en-GB" dirty="0"/>
              <a:t> </a:t>
            </a:r>
            <a:r>
              <a:rPr lang="el-GR" dirty="0"/>
              <a:t>επικοινωνίας </a:t>
            </a:r>
            <a:r>
              <a:rPr lang="en-GB" dirty="0"/>
              <a:t>IoT</a:t>
            </a:r>
            <a:r>
              <a:rPr lang="el-GR" dirty="0"/>
              <a:t> </a:t>
            </a:r>
            <a:r>
              <a:rPr lang="en-GB" dirty="0"/>
              <a:t>Zigbee </a:t>
            </a: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67D885C0-5BE4-3538-DBCD-889B75A1C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89" t="34444" r="13020" b="17639"/>
          <a:stretch/>
        </p:blipFill>
        <p:spPr>
          <a:xfrm>
            <a:off x="1266825" y="3667125"/>
            <a:ext cx="3798957" cy="3048000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FF99B38F-35C7-5E54-F709-39E754DA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366712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2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BC9AD4C-0B2D-EA0A-567A-86B152E2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ΠΡΩΤΟΚΟΛΛΟ </a:t>
            </a:r>
            <a:r>
              <a:rPr lang="en-GB" dirty="0"/>
              <a:t>Zigbee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752112A-8061-50BB-FD73-BCEE447C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IEEE 802.15.4-based IOT </a:t>
            </a:r>
            <a:r>
              <a:rPr lang="el-GR" dirty="0"/>
              <a:t>πρωτόκολλο για δημιουργία ασύρματων δικτύων (</a:t>
            </a:r>
            <a:r>
              <a:rPr lang="en-GB" dirty="0"/>
              <a:t>WPAN</a:t>
            </a:r>
            <a:r>
              <a:rPr lang="el-GR" dirty="0"/>
              <a:t>)</a:t>
            </a:r>
            <a:endParaRPr lang="en-GB" dirty="0"/>
          </a:p>
          <a:p>
            <a:r>
              <a:rPr lang="en-GB" dirty="0"/>
              <a:t>3 </a:t>
            </a:r>
            <a:r>
              <a:rPr lang="el-GR" dirty="0"/>
              <a:t>τύποι συσκευών</a:t>
            </a:r>
          </a:p>
          <a:p>
            <a:pPr lvl="1"/>
            <a:r>
              <a:rPr lang="en-GB" b="1" dirty="0"/>
              <a:t>Coordinator</a:t>
            </a:r>
          </a:p>
          <a:p>
            <a:pPr lvl="1"/>
            <a:r>
              <a:rPr lang="en-GB" b="1" dirty="0"/>
              <a:t>Router</a:t>
            </a:r>
          </a:p>
          <a:p>
            <a:pPr lvl="1"/>
            <a:r>
              <a:rPr lang="en-GB" dirty="0"/>
              <a:t>End Device</a:t>
            </a:r>
          </a:p>
          <a:p>
            <a:r>
              <a:rPr lang="en-GB" dirty="0"/>
              <a:t>2 </a:t>
            </a:r>
            <a:r>
              <a:rPr lang="el-GR" dirty="0"/>
              <a:t>τύποι δικτύων</a:t>
            </a:r>
          </a:p>
          <a:p>
            <a:pPr lvl="1"/>
            <a:r>
              <a:rPr lang="en-GB" dirty="0"/>
              <a:t>Distributed</a:t>
            </a:r>
          </a:p>
          <a:p>
            <a:pPr lvl="1"/>
            <a:r>
              <a:rPr lang="en-GB" b="1" dirty="0"/>
              <a:t>Centralised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218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90827CF3-B8AA-F33F-017F-BEEE142F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126163" cy="1478570"/>
          </a:xfrm>
        </p:spPr>
        <p:txBody>
          <a:bodyPr>
            <a:normAutofit/>
          </a:bodyPr>
          <a:lstStyle/>
          <a:p>
            <a:r>
              <a:rPr lang="en-GB" sz="3200" dirty="0"/>
              <a:t>ZIGBEE CLUSTER LIBRARY (</a:t>
            </a:r>
            <a:r>
              <a:rPr lang="en-GB" sz="3200" dirty="0" err="1"/>
              <a:t>zcl</a:t>
            </a:r>
            <a:r>
              <a:rPr lang="en-GB" sz="3200" dirty="0"/>
              <a:t>)</a:t>
            </a:r>
            <a:endParaRPr lang="el-GR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C25806-A430-8EF0-5EB5-7588EB02E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l-GR" sz="2000" dirty="0"/>
              <a:t>Η </a:t>
            </a:r>
            <a:r>
              <a:rPr lang="en-GB" sz="2000" dirty="0"/>
              <a:t>ZCL </a:t>
            </a:r>
            <a:r>
              <a:rPr lang="el-GR" sz="2000" dirty="0"/>
              <a:t>διαχειρίζεται τα </a:t>
            </a:r>
            <a:r>
              <a:rPr lang="en-GB" sz="2000" dirty="0"/>
              <a:t>clusters</a:t>
            </a:r>
            <a:endParaRPr lang="en-US" sz="2000" dirty="0"/>
          </a:p>
          <a:p>
            <a:r>
              <a:rPr lang="en-US" sz="2000" dirty="0"/>
              <a:t>Clusters: </a:t>
            </a:r>
            <a:r>
              <a:rPr lang="el-GR" sz="2000" dirty="0"/>
              <a:t>σύνολο εντολών και </a:t>
            </a:r>
            <a:r>
              <a:rPr lang="en-GB" sz="2000" dirty="0"/>
              <a:t>attributes </a:t>
            </a:r>
            <a:r>
              <a:rPr lang="el-GR" sz="2000" dirty="0"/>
              <a:t>που καθορίζουν τη λειτουργία της συσκευής</a:t>
            </a:r>
            <a:endParaRPr lang="en-GB" sz="2000" dirty="0"/>
          </a:p>
          <a:p>
            <a:r>
              <a:rPr lang="en-GB" sz="2000" dirty="0"/>
              <a:t>Client-Server Model</a:t>
            </a:r>
            <a:endParaRPr lang="el-GR" sz="2000" dirty="0"/>
          </a:p>
          <a:p>
            <a:r>
              <a:rPr lang="en-GB" sz="2000" dirty="0"/>
              <a:t>Temperature Measurement Cluster</a:t>
            </a:r>
            <a:endParaRPr lang="el-GR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FBBFDBA-7B09-5AA1-27F5-AD8F5CE1B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2138"/>
            <a:ext cx="5456279" cy="186877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1285838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6E1772-3029-0AF6-4D26-E87964AE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relationship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6A9F965A-9E8E-47C5-2AEC-6BFC748D5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0150" y="2605881"/>
            <a:ext cx="7248525" cy="2828925"/>
          </a:xfrm>
        </p:spPr>
      </p:pic>
    </p:spTree>
    <p:extLst>
      <p:ext uri="{BB962C8B-B14F-4D97-AF65-F5344CB8AC3E}">
        <p14:creationId xmlns:p14="http://schemas.microsoft.com/office/powerpoint/2010/main" val="60157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E3144AF-2DB6-EA42-03BC-94FB13C36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l-GR" dirty="0" err="1"/>
              <a:t>Μοντελο</a:t>
            </a:r>
            <a:r>
              <a:rPr lang="el-GR" dirty="0"/>
              <a:t> </a:t>
            </a:r>
            <a:r>
              <a:rPr lang="en-GB" dirty="0"/>
              <a:t>client-server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F0E90BC9-7252-BCCE-BE10-FF3DD45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00" y="2097087"/>
            <a:ext cx="2788157" cy="25293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6DD964F4-FB88-835A-9277-7D68701F6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400" y="4982895"/>
            <a:ext cx="2788157" cy="11680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528208-6B86-8C3D-F600-63042CF3E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/>
              <a:t>2 endpoints</a:t>
            </a:r>
          </a:p>
          <a:p>
            <a:pPr lvl="1"/>
            <a:r>
              <a:rPr lang="en-US" dirty="0"/>
              <a:t>Nucleo-64: Network Coordinator, Temp Measurement Server</a:t>
            </a:r>
            <a:endParaRPr lang="el-GR" dirty="0"/>
          </a:p>
          <a:p>
            <a:pPr marL="914400" lvl="2" indent="0">
              <a:buNone/>
            </a:pPr>
            <a:r>
              <a:rPr lang="el-GR" dirty="0"/>
              <a:t>Περιέχει το </a:t>
            </a:r>
            <a:r>
              <a:rPr lang="en-GB" dirty="0"/>
              <a:t>attribute </a:t>
            </a:r>
            <a:r>
              <a:rPr lang="el-GR" dirty="0"/>
              <a:t>και εξυπηρετεί αιτήματα ανάγνωσης από τον </a:t>
            </a:r>
            <a:r>
              <a:rPr lang="en-GB" dirty="0"/>
              <a:t>client</a:t>
            </a:r>
            <a:endParaRPr lang="en-US" dirty="0"/>
          </a:p>
          <a:p>
            <a:pPr lvl="1"/>
            <a:r>
              <a:rPr lang="en-US" dirty="0"/>
              <a:t>USB Dongle: Router, Temp Measurement Client</a:t>
            </a:r>
          </a:p>
          <a:p>
            <a:pPr marL="914400" lvl="2" indent="0">
              <a:buNone/>
            </a:pPr>
            <a:r>
              <a:rPr lang="el-GR" dirty="0"/>
              <a:t>Κάνει αίτημα ανάγνωσης του </a:t>
            </a:r>
            <a:r>
              <a:rPr lang="en-GB" dirty="0"/>
              <a:t>attribute </a:t>
            </a:r>
            <a:r>
              <a:rPr lang="el-GR" dirty="0"/>
              <a:t>και εμφανίζει την τιμή στον υπολογιστή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n-GB" dirty="0"/>
          </a:p>
          <a:p>
            <a:pPr marL="914400" lvl="2" indent="0">
              <a:buNone/>
            </a:pPr>
            <a:endParaRPr lang="el-GR" dirty="0"/>
          </a:p>
          <a:p>
            <a:endParaRPr lang="el-GR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533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6C8F1FC2-5A75-745F-D015-030C5605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GB" sz="3200"/>
              <a:t>Zigbee hardware on stm32 p-nUCLEO</a:t>
            </a:r>
            <a:endParaRPr lang="el-GR" sz="3200"/>
          </a:p>
        </p:txBody>
      </p:sp>
      <p:sp>
        <p:nvSpPr>
          <p:cNvPr id="61" name="Content Placeholder 8">
            <a:extLst>
              <a:ext uri="{FF2B5EF4-FFF2-40B4-BE49-F238E27FC236}">
                <a16:creationId xmlns:a16="http://schemas.microsoft.com/office/drawing/2014/main" id="{C807F386-13A9-4280-2E7B-C7CF9EBC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809874"/>
            <a:ext cx="4459287" cy="1960564"/>
          </a:xfrm>
        </p:spPr>
        <p:txBody>
          <a:bodyPr>
            <a:normAutofit/>
          </a:bodyPr>
          <a:lstStyle/>
          <a:p>
            <a:r>
              <a:rPr lang="en-US" sz="2000" dirty="0"/>
              <a:t>2 </a:t>
            </a:r>
            <a:r>
              <a:rPr lang="en-GB" sz="2000" dirty="0"/>
              <a:t>CPUs</a:t>
            </a:r>
          </a:p>
          <a:p>
            <a:pPr lvl="1"/>
            <a:r>
              <a:rPr lang="en-GB" sz="1600" dirty="0"/>
              <a:t>ARM M4: Application code, cluster interface</a:t>
            </a:r>
          </a:p>
          <a:p>
            <a:pPr lvl="1"/>
            <a:r>
              <a:rPr lang="en-GB" sz="1600" dirty="0"/>
              <a:t>ARM M0+: Zigbee firmware, black box</a:t>
            </a:r>
          </a:p>
          <a:p>
            <a:r>
              <a:rPr lang="el-GR" sz="2000" dirty="0"/>
              <a:t>Επικοινωνία μέσω </a:t>
            </a:r>
            <a:r>
              <a:rPr lang="en-GB" sz="2000" dirty="0"/>
              <a:t>IPCC peripheral</a:t>
            </a:r>
          </a:p>
          <a:p>
            <a:pPr marL="0" indent="0">
              <a:buNone/>
            </a:pPr>
            <a:endParaRPr lang="el-GR" sz="2000" dirty="0"/>
          </a:p>
          <a:p>
            <a:endParaRPr lang="el-GR" sz="2000" dirty="0"/>
          </a:p>
          <a:p>
            <a:endParaRPr lang="en-US" sz="2000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86364585-593F-623B-3C2A-2E5EC6771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31709"/>
            <a:ext cx="5456279" cy="45696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2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1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2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3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5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6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7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  <p:sp>
          <p:nvSpPr>
            <p:cNvPr id="88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l-GR"/>
            </a:p>
          </p:txBody>
        </p:sp>
      </p:grpSp>
    </p:spTree>
    <p:extLst>
      <p:ext uri="{BB962C8B-B14F-4D97-AF65-F5344CB8AC3E}">
        <p14:creationId xmlns:p14="http://schemas.microsoft.com/office/powerpoint/2010/main" val="192980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CACF9EA-5C00-9846-0134-9AA9D4F2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Φορτωση</a:t>
            </a:r>
            <a:r>
              <a:rPr lang="el-GR" dirty="0"/>
              <a:t> </a:t>
            </a:r>
            <a:r>
              <a:rPr lang="el-GR" dirty="0" err="1"/>
              <a:t>κωδικα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50675C9B-6172-3633-78E7-BF26BBC12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Στην πλακέτα </a:t>
            </a:r>
            <a:r>
              <a:rPr lang="en-US" dirty="0"/>
              <a:t>Nucleo-64 </a:t>
            </a:r>
            <a:r>
              <a:rPr lang="el-GR" dirty="0"/>
              <a:t>γίνεται μέσω ενσωματωμένου </a:t>
            </a:r>
            <a:r>
              <a:rPr lang="en-US" dirty="0"/>
              <a:t>ST-Link Debugger</a:t>
            </a:r>
          </a:p>
          <a:p>
            <a:r>
              <a:rPr lang="el-GR" dirty="0"/>
              <a:t>Το </a:t>
            </a:r>
            <a:r>
              <a:rPr lang="en-US" dirty="0"/>
              <a:t>USB Dongle </a:t>
            </a:r>
            <a:r>
              <a:rPr lang="el-GR" dirty="0"/>
              <a:t>δε διαθέτει </a:t>
            </a:r>
            <a:r>
              <a:rPr lang="en-US" dirty="0"/>
              <a:t>debugger</a:t>
            </a:r>
          </a:p>
          <a:p>
            <a:pPr lvl="1"/>
            <a:r>
              <a:rPr lang="el-GR" dirty="0"/>
              <a:t>Ενεργοποίηση </a:t>
            </a:r>
            <a:r>
              <a:rPr lang="en-US" dirty="0"/>
              <a:t>DFU (Device Firmware Upgrade)</a:t>
            </a:r>
            <a:r>
              <a:rPr lang="el-GR" dirty="0"/>
              <a:t> μέσω του </a:t>
            </a:r>
            <a:r>
              <a:rPr lang="en-US" dirty="0"/>
              <a:t>SW2 (switch) </a:t>
            </a:r>
          </a:p>
          <a:p>
            <a:pPr lvl="1"/>
            <a:r>
              <a:rPr lang="el-GR" dirty="0"/>
              <a:t>Ανίχνευση συσκευής και φόρτωση εκτελέσιμου με το πρόγραμμα </a:t>
            </a:r>
            <a:r>
              <a:rPr lang="en-US" dirty="0"/>
              <a:t>STM32Cube Programmer</a:t>
            </a:r>
          </a:p>
          <a:p>
            <a:pPr lvl="1"/>
            <a:r>
              <a:rPr lang="el-GR" dirty="0"/>
              <a:t>Επαναφορά του </a:t>
            </a:r>
            <a:r>
              <a:rPr lang="en-US" dirty="0"/>
              <a:t>SW2 </a:t>
            </a:r>
            <a:r>
              <a:rPr lang="el-GR" dirty="0"/>
              <a:t>σε </a:t>
            </a:r>
            <a:r>
              <a:rPr lang="en-US" dirty="0"/>
              <a:t>normal mode</a:t>
            </a:r>
            <a:endParaRPr lang="el-GR" dirty="0"/>
          </a:p>
          <a:p>
            <a:r>
              <a:rPr lang="el-GR" dirty="0"/>
              <a:t>Ξεχωριστή φόρτωση του </a:t>
            </a:r>
            <a:r>
              <a:rPr lang="en-US" dirty="0"/>
              <a:t>firmware </a:t>
            </a:r>
            <a:r>
              <a:rPr lang="el-GR" dirty="0"/>
              <a:t>του </a:t>
            </a:r>
            <a:r>
              <a:rPr lang="en-US" dirty="0"/>
              <a:t>M0+ </a:t>
            </a:r>
            <a:r>
              <a:rPr lang="el-GR" dirty="0"/>
              <a:t>για συμβατότητα με </a:t>
            </a:r>
            <a:r>
              <a:rPr lang="en-US" dirty="0"/>
              <a:t>Zigbee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502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E2ED44-E650-1307-7BCB-7E646CC5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generator</a:t>
            </a:r>
            <a:endParaRPr lang="el-GR" dirty="0"/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12B7510B-C392-AF81-3A16-051137CAC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043" y="1971675"/>
            <a:ext cx="7756745" cy="384809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5D3349-A849-A5A6-8883-08BDB26DA72B}"/>
              </a:ext>
            </a:extLst>
          </p:cNvPr>
          <p:cNvSpPr txBox="1"/>
          <p:nvPr/>
        </p:nvSpPr>
        <p:spPr>
          <a:xfrm>
            <a:off x="9258300" y="1844298"/>
            <a:ext cx="241935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Αυτόματη παραγωγή κώδικα</a:t>
            </a:r>
            <a:br>
              <a:rPr lang="el-GR" dirty="0"/>
            </a:b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Προσδιορισμός χρησιμοποιούμενων βιβλιοθηκών και περιφερειακών</a:t>
            </a:r>
            <a:br>
              <a:rPr lang="en-US" dirty="0"/>
            </a:br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Ορισμός συνδεσμολογίας των </a:t>
            </a:r>
            <a:r>
              <a:rPr lang="en-US" dirty="0"/>
              <a:t>PINs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/>
              <a:t>Διάκριση χωρίων αυτόματου κώδικα και κώδικα χρήστη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417087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Κύκλωμα">
  <a:themeElements>
    <a:clrScheme name="Κύκλωμα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Κύκλωμα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Κύκλωμα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268c65c-65b3-4c95-b04d-394fcd99f61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D2186B130FC3FC4B978332C7CA112A2B" ma:contentTypeVersion="7" ma:contentTypeDescription="Δημιουργία νέου εγγράφου" ma:contentTypeScope="" ma:versionID="09fbeee1e879e55d382c0c9da3ba9010">
  <xsd:schema xmlns:xsd="http://www.w3.org/2001/XMLSchema" xmlns:xs="http://www.w3.org/2001/XMLSchema" xmlns:p="http://schemas.microsoft.com/office/2006/metadata/properties" xmlns:ns3="9268c65c-65b3-4c95-b04d-394fcd99f611" targetNamespace="http://schemas.microsoft.com/office/2006/metadata/properties" ma:root="true" ma:fieldsID="1ee2fdeb81aa3f1d22410454d3a0014a" ns3:_="">
    <xsd:import namespace="9268c65c-65b3-4c95-b04d-394fcd99f6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68c65c-65b3-4c95-b04d-394fcd99f6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61C9C17-CB15-4474-89FB-B2FE98707A7A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9268c65c-65b3-4c95-b04d-394fcd99f61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C081F4E-8E8E-4624-BD87-48169530FB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BB23EB-843F-4EDF-B73C-BAC14AF76D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68c65c-65b3-4c95-b04d-394fcd99f6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TM04033919[[fn=Κύκλωμα]]</Template>
  <TotalTime>313</TotalTime>
  <Words>546</Words>
  <Application>Microsoft Office PowerPoint</Application>
  <PresentationFormat>Widescreen</PresentationFormat>
  <Paragraphs>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Κύκλωμα</vt:lpstr>
      <vt:lpstr>ΧρΗση του STM32_P-Nucleo ως κΟμβος ενος δικτΥου αισθητΗρων</vt:lpstr>
      <vt:lpstr>Αντικειμενο εργασιασ</vt:lpstr>
      <vt:lpstr>ΠΡΩΤΟΚΟΛΛΟ Zigbee</vt:lpstr>
      <vt:lpstr>ZIGBEE CLUSTER LIBRARY (zcl)</vt:lpstr>
      <vt:lpstr>Client-server relationship</vt:lpstr>
      <vt:lpstr>Μοντελο client-server</vt:lpstr>
      <vt:lpstr>Zigbee hardware on stm32 p-nUCLEO</vt:lpstr>
      <vt:lpstr>Φορτωση κωδικα</vt:lpstr>
      <vt:lpstr>Code generator</vt:lpstr>
      <vt:lpstr>Μετρησεισ θερμοκρασιασ με adc</vt:lpstr>
      <vt:lpstr>Sequencer</vt:lpstr>
      <vt:lpstr>SEQUENCER</vt:lpstr>
      <vt:lpstr>Υλοποιηση ΔΙΚΤΥΟΥ client-server και μεταφορα δεδομενων</vt:lpstr>
      <vt:lpstr>Βιβλιογραφια</vt:lpstr>
      <vt:lpstr>ΕΥΧΑΡΙΣΤΟΥΜΕ!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ΧρΗση του STM32_P-Nucleo ως κΟμβος ενος δικτΥου αισθητΗρων</dc:title>
  <dc:creator>Σαββινα Ναστου</dc:creator>
  <cp:lastModifiedBy>Λευτέρης Λαζαρόπουλος</cp:lastModifiedBy>
  <cp:revision>16</cp:revision>
  <dcterms:created xsi:type="dcterms:W3CDTF">2024-04-11T10:16:31Z</dcterms:created>
  <dcterms:modified xsi:type="dcterms:W3CDTF">2024-04-24T22:17:06Z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0x010100D2186B130FC3FC4B978332C7CA112A2B</vt:lpwstr>
  </property>
</Properties>
</file>